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1" r:id="rId3"/>
    <p:sldId id="274" r:id="rId4"/>
    <p:sldId id="329" r:id="rId5"/>
    <p:sldId id="331" r:id="rId6"/>
    <p:sldId id="330" r:id="rId7"/>
    <p:sldId id="313" r:id="rId8"/>
    <p:sldId id="301" r:id="rId9"/>
    <p:sldId id="30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984"/>
    <a:srgbClr val="D2C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4390E-CFEA-43D7-B728-FE985C7330D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6592-8C83-4499-BAA3-3293923D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4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7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4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13" y="3298825"/>
            <a:ext cx="6400800" cy="1143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4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2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5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1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13" y="3298825"/>
            <a:ext cx="6400800" cy="1143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41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13" y="3298825"/>
            <a:ext cx="6400800" cy="1143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48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13" y="3298825"/>
            <a:ext cx="6400800" cy="1143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13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5C89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C89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010400" cy="41116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>
            <a:lvl1pPr marL="342900" indent="-342900">
              <a:buClr>
                <a:srgbClr val="00666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006666"/>
              </a:buClr>
              <a:defRPr/>
            </a:lvl2pPr>
            <a:lvl3pPr>
              <a:buClr>
                <a:srgbClr val="006666"/>
              </a:buClr>
              <a:defRPr/>
            </a:lvl3pPr>
            <a:lvl4pPr>
              <a:buClr>
                <a:srgbClr val="006666"/>
              </a:buClr>
              <a:defRPr/>
            </a:lvl4pPr>
            <a:lvl5pPr>
              <a:buClr>
                <a:srgbClr val="0066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51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 Green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81400"/>
            <a:ext cx="9144000" cy="2209800"/>
          </a:xfrm>
          <a:prstGeom prst="rect">
            <a:avLst/>
          </a:prstGeom>
          <a:solidFill>
            <a:srgbClr val="5C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1400"/>
            <a:ext cx="7772400" cy="825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4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 Tan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81400"/>
            <a:ext cx="9144000" cy="2209800"/>
          </a:xfrm>
          <a:prstGeom prst="rect">
            <a:avLst/>
          </a:prstGeom>
          <a:solidFill>
            <a:srgbClr val="D2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1400"/>
            <a:ext cx="7772400" cy="825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6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C89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8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104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4" r:id="rId5"/>
    <p:sldLayoutId id="2147483650" r:id="rId6"/>
    <p:sldLayoutId id="2147483651" r:id="rId7"/>
    <p:sldLayoutId id="2147483663" r:id="rId8"/>
    <p:sldLayoutId id="2147483662" r:id="rId9"/>
    <p:sldLayoutId id="2147483652" r:id="rId10"/>
    <p:sldLayoutId id="2147483653" r:id="rId11"/>
    <p:sldLayoutId id="2147483661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C898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C8984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db@azdeq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zdeq.gov/other/VESP" TargetMode="External"/><Relationship Id="rId4" Type="http://schemas.openxmlformats.org/officeDocument/2006/relationships/hyperlink" Target="http://www.azdeq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5449389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VESP Overview</a:t>
            </a:r>
          </a:p>
          <a:p>
            <a:pPr algn="ctr"/>
            <a:endParaRPr lang="en-US" sz="1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276600"/>
            <a:ext cx="411588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 Drago</a:t>
            </a:r>
          </a:p>
          <a:p>
            <a:pPr algn="ctr"/>
            <a:endParaRPr lang="en-US" sz="2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Ombudsman / Tribal Liaison</a:t>
            </a:r>
          </a:p>
        </p:txBody>
      </p:sp>
    </p:spTree>
    <p:extLst>
      <p:ext uri="{BB962C8B-B14F-4D97-AF65-F5344CB8AC3E}">
        <p14:creationId xmlns:p14="http://schemas.microsoft.com/office/powerpoint/2010/main" val="128713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C5CEAF-FDE2-4068-BED7-FD1B7A2A0726}"/>
              </a:ext>
            </a:extLst>
          </p:cNvPr>
          <p:cNvSpPr txBox="1"/>
          <p:nvPr/>
        </p:nvSpPr>
        <p:spPr>
          <a:xfrm>
            <a:off x="2443537" y="1159688"/>
            <a:ext cx="1066800" cy="1200329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 </a:t>
            </a:r>
            <a:endParaRPr lang="en-US" sz="7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EABCF-66D7-4499-B315-E0485B2C4E03}"/>
              </a:ext>
            </a:extLst>
          </p:cNvPr>
          <p:cNvSpPr txBox="1"/>
          <p:nvPr/>
        </p:nvSpPr>
        <p:spPr>
          <a:xfrm>
            <a:off x="2519737" y="2360017"/>
            <a:ext cx="990600" cy="1200329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884E3-5884-4741-A278-FEAD0E941932}"/>
              </a:ext>
            </a:extLst>
          </p:cNvPr>
          <p:cNvSpPr txBox="1"/>
          <p:nvPr/>
        </p:nvSpPr>
        <p:spPr>
          <a:xfrm>
            <a:off x="2519737" y="3560346"/>
            <a:ext cx="1066800" cy="1200329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39384-F6F5-4B98-AF0C-F2653E9D5060}"/>
              </a:ext>
            </a:extLst>
          </p:cNvPr>
          <p:cNvSpPr txBox="1"/>
          <p:nvPr/>
        </p:nvSpPr>
        <p:spPr>
          <a:xfrm>
            <a:off x="2519737" y="4760675"/>
            <a:ext cx="1066800" cy="1200329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5486E-DB5A-4BA3-8022-ABBFE430DA3B}"/>
              </a:ext>
            </a:extLst>
          </p:cNvPr>
          <p:cNvSpPr txBox="1"/>
          <p:nvPr/>
        </p:nvSpPr>
        <p:spPr>
          <a:xfrm>
            <a:off x="3061699" y="1479329"/>
            <a:ext cx="3733800" cy="707886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oluntary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DF0AA-B725-40A8-9EAC-5B8D84E4A6AB}"/>
              </a:ext>
            </a:extLst>
          </p:cNvPr>
          <p:cNvSpPr txBox="1"/>
          <p:nvPr/>
        </p:nvSpPr>
        <p:spPr>
          <a:xfrm>
            <a:off x="3065980" y="2679658"/>
            <a:ext cx="3352800" cy="707886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nvironmental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8597F-C680-4ADA-B0F6-6C38A010EFAE}"/>
              </a:ext>
            </a:extLst>
          </p:cNvPr>
          <p:cNvSpPr txBox="1"/>
          <p:nvPr/>
        </p:nvSpPr>
        <p:spPr>
          <a:xfrm>
            <a:off x="3061699" y="3879987"/>
            <a:ext cx="3733800" cy="707886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tewardship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929D2-0845-429A-BA13-0E7550CCA16A}"/>
              </a:ext>
            </a:extLst>
          </p:cNvPr>
          <p:cNvSpPr txBox="1"/>
          <p:nvPr/>
        </p:nvSpPr>
        <p:spPr>
          <a:xfrm>
            <a:off x="3061699" y="5080316"/>
            <a:ext cx="3294580" cy="707886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rogram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02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>
            <a:extLst>
              <a:ext uri="{FF2B5EF4-FFF2-40B4-BE49-F238E27FC236}">
                <a16:creationId xmlns:a16="http://schemas.microsoft.com/office/drawing/2014/main" id="{82CAD6D2-C768-48CF-8A9C-FA4A85030125}"/>
              </a:ext>
            </a:extLst>
          </p:cNvPr>
          <p:cNvSpPr txBox="1">
            <a:spLocks/>
          </p:cNvSpPr>
          <p:nvPr/>
        </p:nvSpPr>
        <p:spPr>
          <a:xfrm>
            <a:off x="2" y="76200"/>
            <a:ext cx="9143999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act" charset="0"/>
                <a:ea typeface="Impact" charset="0"/>
                <a:cs typeface="Impact" charset="0"/>
              </a:rPr>
              <a:t>VESP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A9BDC-FA39-4565-AC52-70BE6FE21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08575"/>
            <a:ext cx="3350966" cy="3763980"/>
          </a:xfrm>
          <a:prstGeom prst="rect">
            <a:avLst/>
          </a:prstGeom>
          <a:ln>
            <a:noFill/>
          </a:ln>
          <a:effectLst>
            <a:outerShdw blurRad="50800" dist="38100" dir="5400000" sx="105000" sy="105000" algn="ctr" rotWithShape="0">
              <a:schemeClr val="tx1"/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A78E116-D98F-4278-B802-DC288B75C0CE}"/>
              </a:ext>
            </a:extLst>
          </p:cNvPr>
          <p:cNvGrpSpPr/>
          <p:nvPr/>
        </p:nvGrpSpPr>
        <p:grpSpPr>
          <a:xfrm>
            <a:off x="299296" y="5410202"/>
            <a:ext cx="8487620" cy="932951"/>
            <a:chOff x="281690" y="2147331"/>
            <a:chExt cx="8487620" cy="1304412"/>
          </a:xfrm>
          <a:solidFill>
            <a:srgbClr val="1E5352"/>
          </a:solidFill>
          <a:effectLst>
            <a:outerShdw blurRad="101600" dist="165100" dir="2700000" algn="tl" rotWithShape="0">
              <a:prstClr val="black">
                <a:alpha val="32000"/>
              </a:prstClr>
            </a:outerShdw>
          </a:effectLst>
        </p:grpSpPr>
        <p:sp>
          <p:nvSpPr>
            <p:cNvPr id="8" name="Right Arrow 4">
              <a:extLst>
                <a:ext uri="{FF2B5EF4-FFF2-40B4-BE49-F238E27FC236}">
                  <a16:creationId xmlns:a16="http://schemas.microsoft.com/office/drawing/2014/main" id="{29A80A7C-A258-4679-A391-5D42550ADF2D}"/>
                </a:ext>
              </a:extLst>
            </p:cNvPr>
            <p:cNvSpPr/>
            <p:nvPr/>
          </p:nvSpPr>
          <p:spPr>
            <a:xfrm>
              <a:off x="281690" y="2232543"/>
              <a:ext cx="8487620" cy="1219200"/>
            </a:xfrm>
            <a:prstGeom prst="rightArrow">
              <a:avLst/>
            </a:prstGeom>
            <a:grpFill/>
            <a:ln>
              <a:solidFill>
                <a:srgbClr val="D2C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A3CDD7-B04B-494B-8CE5-EA7C9FE7F588}"/>
                </a:ext>
              </a:extLst>
            </p:cNvPr>
            <p:cNvCxnSpPr/>
            <p:nvPr/>
          </p:nvCxnSpPr>
          <p:spPr>
            <a:xfrm>
              <a:off x="6433222" y="2147331"/>
              <a:ext cx="0" cy="0"/>
            </a:xfrm>
            <a:prstGeom prst="line">
              <a:avLst/>
            </a:prstGeom>
            <a:grpFill/>
            <a:ln>
              <a:solidFill>
                <a:srgbClr val="D2C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7B0A04-3046-4F26-A68E-78ABC927B37A}"/>
              </a:ext>
            </a:extLst>
          </p:cNvPr>
          <p:cNvSpPr txBox="1"/>
          <p:nvPr/>
        </p:nvSpPr>
        <p:spPr>
          <a:xfrm>
            <a:off x="530649" y="5716650"/>
            <a:ext cx="8082704" cy="38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Voluntary Environmental Stewardship Program (VESP) Development 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1E19E-974E-47CE-803D-3E48FEF7A3EE}"/>
              </a:ext>
            </a:extLst>
          </p:cNvPr>
          <p:cNvSpPr txBox="1"/>
          <p:nvPr/>
        </p:nvSpPr>
        <p:spPr>
          <a:xfrm>
            <a:off x="5257800" y="1584930"/>
            <a:ext cx="2385701" cy="461665"/>
          </a:xfrm>
          <a:prstGeom prst="rect">
            <a:avLst/>
          </a:prstGeom>
          <a:solidFill>
            <a:srgbClr val="1E5352">
              <a:alpha val="80000"/>
            </a:srgbClr>
          </a:solidFill>
          <a:ln w="31750">
            <a:solidFill>
              <a:srgbClr val="D2C0AC">
                <a:alpha val="51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4, 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DBF5D-0230-4D20-9A36-E0519FCD5BFE}"/>
              </a:ext>
            </a:extLst>
          </p:cNvPr>
          <p:cNvSpPr txBox="1"/>
          <p:nvPr/>
        </p:nvSpPr>
        <p:spPr>
          <a:xfrm>
            <a:off x="5257800" y="2743200"/>
            <a:ext cx="3138054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 Release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announcing official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launch</a:t>
            </a:r>
          </a:p>
        </p:txBody>
      </p:sp>
    </p:spTree>
    <p:extLst>
      <p:ext uri="{BB962C8B-B14F-4D97-AF65-F5344CB8AC3E}">
        <p14:creationId xmlns:p14="http://schemas.microsoft.com/office/powerpoint/2010/main" val="39969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9B26-7221-477E-82C8-B71B0540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act" charset="0"/>
              </a:rPr>
              <a:t>Copper and Bronze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BD87-8CAC-42CC-80C2-7A264DFFB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412" y="838200"/>
            <a:ext cx="7315200" cy="541020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ln>
                <a:solidFill>
                  <a:srgbClr val="2A716F"/>
                </a:solidFill>
              </a:ln>
            </a:endParaRPr>
          </a:p>
          <a:p>
            <a:pPr marL="0" indent="0">
              <a:buNone/>
            </a:pPr>
            <a:r>
              <a:rPr lang="en-US" dirty="0">
                <a:ln>
                  <a:solidFill>
                    <a:srgbClr val="2A716F"/>
                  </a:solidFill>
                </a:ln>
              </a:rPr>
              <a:t>Copper: One time recognition</a:t>
            </a:r>
          </a:p>
          <a:p>
            <a:pPr lvl="1"/>
            <a:r>
              <a:rPr lang="en-US" dirty="0">
                <a:ln>
                  <a:solidFill>
                    <a:srgbClr val="2A716F"/>
                  </a:solidFill>
                </a:ln>
              </a:rPr>
              <a:t>For partnerships, collaborations or regulated facilities that have completed a project that resulted in measurable improvements to the environment</a:t>
            </a:r>
          </a:p>
          <a:p>
            <a:pPr lvl="1"/>
            <a:r>
              <a:rPr lang="en-US" dirty="0">
                <a:ln>
                  <a:solidFill>
                    <a:srgbClr val="2A716F"/>
                  </a:solidFill>
                </a:ln>
              </a:rPr>
              <a:t>No application required</a:t>
            </a:r>
          </a:p>
          <a:p>
            <a:endParaRPr lang="en-US" dirty="0">
              <a:ln>
                <a:solidFill>
                  <a:srgbClr val="2A716F"/>
                </a:solidFill>
              </a:ln>
            </a:endParaRPr>
          </a:p>
          <a:p>
            <a:pPr marL="0" indent="0">
              <a:buNone/>
            </a:pPr>
            <a:r>
              <a:rPr lang="en-US" dirty="0">
                <a:ln>
                  <a:solidFill>
                    <a:srgbClr val="2A716F"/>
                  </a:solidFill>
                </a:ln>
              </a:rPr>
              <a:t>Bronze: Sustained</a:t>
            </a:r>
            <a:r>
              <a:rPr lang="en-US" sz="3600" dirty="0"/>
              <a:t> </a:t>
            </a:r>
            <a:r>
              <a:rPr lang="en-US" dirty="0">
                <a:ln>
                  <a:solidFill>
                    <a:srgbClr val="2A716F"/>
                  </a:solidFill>
                </a:ln>
              </a:rPr>
              <a:t>compliance with environmental laws for a three year history</a:t>
            </a:r>
          </a:p>
          <a:p>
            <a:pPr lvl="1"/>
            <a:r>
              <a:rPr lang="en-US" dirty="0">
                <a:ln>
                  <a:solidFill>
                    <a:srgbClr val="2A716F"/>
                  </a:solidFill>
                </a:ln>
              </a:rPr>
              <a:t>For regulated facilities making a demonstrated effort to comply with environmental regulations</a:t>
            </a:r>
          </a:p>
          <a:p>
            <a:pPr lvl="1"/>
            <a:r>
              <a:rPr lang="en-US" dirty="0">
                <a:ln>
                  <a:solidFill>
                    <a:srgbClr val="2A716F"/>
                  </a:solidFill>
                </a:ln>
              </a:rPr>
              <a:t>No application required</a:t>
            </a:r>
          </a:p>
          <a:p>
            <a:pPr lvl="1"/>
            <a:endParaRPr lang="en-US" dirty="0">
              <a:ln>
                <a:solidFill>
                  <a:srgbClr val="2A716F"/>
                </a:solidFill>
              </a:ln>
            </a:endParaRPr>
          </a:p>
          <a:p>
            <a:pPr lvl="1"/>
            <a:endParaRPr lang="en-US" dirty="0">
              <a:ln>
                <a:solidFill>
                  <a:srgbClr val="2A716F"/>
                </a:solidFill>
              </a:ln>
            </a:endParaRPr>
          </a:p>
          <a:p>
            <a:endParaRPr lang="en-US" dirty="0">
              <a:ln>
                <a:solidFill>
                  <a:srgbClr val="2A716F"/>
                </a:solidFill>
              </a:ln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AAE07-ED6B-4B2C-BEEA-FFF381571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5" y="2133600"/>
            <a:ext cx="1219195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158D0-52C8-402F-98D7-C73A92F57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" y="5123155"/>
            <a:ext cx="1293091" cy="914400"/>
          </a:xfrm>
          <a:prstGeom prst="rect">
            <a:avLst/>
          </a:prstGeom>
          <a:effectLst>
            <a:outerShdw blurRad="254000" dist="266700" dir="2700000" algn="tl" rotWithShape="0">
              <a:prstClr val="black">
                <a:alpha val="3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6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EA8E-4262-4227-B0B0-932C798E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act" charset="0"/>
              </a:rPr>
              <a:t>Advancement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A62BD-AC41-4416-9677-37B23BBB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23900"/>
            <a:ext cx="8000999" cy="47625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ln>
                  <a:solidFill>
                    <a:srgbClr val="2A716F"/>
                  </a:solidFill>
                </a:ln>
              </a:rPr>
              <a:t>Silver:</a:t>
            </a:r>
          </a:p>
          <a:p>
            <a:r>
              <a:rPr lang="en-US" sz="4200" dirty="0">
                <a:ln>
                  <a:solidFill>
                    <a:srgbClr val="2A716F"/>
                  </a:solidFill>
                </a:ln>
              </a:rPr>
              <a:t>For organizations improving their environmental footprint by preventing pollution and conserving natural resources and;</a:t>
            </a:r>
          </a:p>
          <a:p>
            <a:r>
              <a:rPr lang="en-US" sz="4200" dirty="0">
                <a:ln>
                  <a:solidFill>
                    <a:srgbClr val="2A716F"/>
                  </a:solidFill>
                </a:ln>
              </a:rPr>
              <a:t>Meet minimum requirements (see next page)</a:t>
            </a:r>
          </a:p>
          <a:p>
            <a:endParaRPr lang="en-US" dirty="0">
              <a:ln>
                <a:solidFill>
                  <a:srgbClr val="2A716F"/>
                </a:solidFill>
              </a:ln>
            </a:endParaRPr>
          </a:p>
          <a:p>
            <a:pPr marL="0" indent="0">
              <a:buNone/>
            </a:pPr>
            <a:r>
              <a:rPr lang="en-US" sz="5100" dirty="0">
                <a:ln>
                  <a:solidFill>
                    <a:srgbClr val="2A716F"/>
                  </a:solidFill>
                </a:ln>
              </a:rPr>
              <a:t>Gold</a:t>
            </a:r>
          </a:p>
          <a:p>
            <a:r>
              <a:rPr lang="en-US" sz="4200" dirty="0">
                <a:ln>
                  <a:solidFill>
                    <a:srgbClr val="2A716F"/>
                  </a:solidFill>
                </a:ln>
              </a:rPr>
              <a:t>For organizations willing to develop and maintain an Environmental Management System (EMS) that is consistent with the ISO 14001 standard and;</a:t>
            </a:r>
          </a:p>
          <a:p>
            <a:r>
              <a:rPr lang="en-US" sz="4200" dirty="0">
                <a:ln>
                  <a:solidFill>
                    <a:srgbClr val="2A716F"/>
                  </a:solidFill>
                </a:ln>
              </a:rPr>
              <a:t>Meet minimum requirements (see next page)</a:t>
            </a:r>
          </a:p>
          <a:p>
            <a:endParaRPr lang="en-US" sz="4200" dirty="0">
              <a:ln>
                <a:solidFill>
                  <a:srgbClr val="2A716F"/>
                </a:solidFill>
              </a:ln>
            </a:endParaRPr>
          </a:p>
          <a:p>
            <a:pPr lvl="1"/>
            <a:endParaRPr lang="en-US" dirty="0">
              <a:ln>
                <a:solidFill>
                  <a:srgbClr val="2A716F"/>
                </a:solidFill>
              </a:ln>
            </a:endParaRPr>
          </a:p>
          <a:p>
            <a:pPr marL="0" indent="0">
              <a:buNone/>
            </a:pPr>
            <a:r>
              <a:rPr lang="en-US" sz="5100" dirty="0">
                <a:ln>
                  <a:solidFill>
                    <a:srgbClr val="2A716F"/>
                  </a:solidFill>
                </a:ln>
              </a:rPr>
              <a:t>Platinum</a:t>
            </a:r>
          </a:p>
          <a:p>
            <a:r>
              <a:rPr lang="en-US" sz="4200" dirty="0">
                <a:ln>
                  <a:solidFill>
                    <a:srgbClr val="2A716F"/>
                  </a:solidFill>
                </a:ln>
              </a:rPr>
              <a:t>For organizations with a fully implemented Environmental Management System (EMS) and;</a:t>
            </a:r>
          </a:p>
          <a:p>
            <a:r>
              <a:rPr lang="en-US" sz="4200" dirty="0">
                <a:ln>
                  <a:solidFill>
                    <a:srgbClr val="2A716F"/>
                  </a:solidFill>
                </a:ln>
              </a:rPr>
              <a:t>Meet minimum requirements (see next page)</a:t>
            </a:r>
          </a:p>
          <a:p>
            <a:endParaRPr lang="en-US" sz="4200" dirty="0">
              <a:ln>
                <a:solidFill>
                  <a:srgbClr val="2A716F"/>
                </a:solidFill>
              </a:ln>
            </a:endParaRPr>
          </a:p>
          <a:p>
            <a:endParaRPr lang="en-US" dirty="0">
              <a:ln>
                <a:solidFill>
                  <a:srgbClr val="2A716F"/>
                </a:solidFill>
              </a:ln>
            </a:endParaRPr>
          </a:p>
          <a:p>
            <a:endParaRPr lang="en-US" dirty="0">
              <a:ln>
                <a:solidFill>
                  <a:srgbClr val="2A716F"/>
                </a:solidFill>
              </a:ln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0C0A0-F3EF-4385-9D06-4F74D20A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2" y="1172309"/>
            <a:ext cx="909962" cy="855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867E8-500E-419F-BBE0-A85D3C5E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4" y="2754604"/>
            <a:ext cx="1045953" cy="804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9E58E7-FC88-4432-B03D-10C0C9C05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91" y="4287373"/>
            <a:ext cx="1219201" cy="804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6C8F0-A67B-455C-9805-475BD499B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43" y="5743436"/>
            <a:ext cx="788402" cy="16590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B80B2D-CD32-41D8-87AE-BBEFB96664EF}"/>
              </a:ext>
            </a:extLst>
          </p:cNvPr>
          <p:cNvSpPr/>
          <p:nvPr/>
        </p:nvSpPr>
        <p:spPr>
          <a:xfrm>
            <a:off x="2057400" y="5807095"/>
            <a:ext cx="5701286" cy="822305"/>
          </a:xfrm>
          <a:prstGeom prst="rect">
            <a:avLst/>
          </a:prstGeom>
          <a:solidFill>
            <a:srgbClr val="5C8984"/>
          </a:solidFill>
          <a:ln>
            <a:solidFill>
              <a:srgbClr val="D2C0AC"/>
            </a:solidFill>
          </a:ln>
          <a:effectLst>
            <a:outerShdw blurRad="114300" dist="1397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</a:pPr>
            <a:r>
              <a:rPr lang="en-US" sz="2400" b="1" dirty="0">
                <a:ln>
                  <a:solidFill>
                    <a:srgbClr val="2A716F"/>
                  </a:solidFill>
                </a:ln>
              </a:rPr>
              <a:t>Demotions and Revocations possible based on compliance performance</a:t>
            </a:r>
          </a:p>
        </p:txBody>
      </p:sp>
    </p:spTree>
    <p:extLst>
      <p:ext uri="{BB962C8B-B14F-4D97-AF65-F5344CB8AC3E}">
        <p14:creationId xmlns:p14="http://schemas.microsoft.com/office/powerpoint/2010/main" val="90949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24E0-5AB4-4A11-BCEC-15A2E4EB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7696200" cy="5103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act" charset="0"/>
              </a:rPr>
              <a:t>Minimum Requirements - Silver, Gold, and Platinum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518F-F39F-4C30-95DA-BC43C994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2A716F"/>
                  </a:solidFill>
                </a:ln>
              </a:rPr>
              <a:t>Sustained</a:t>
            </a:r>
            <a:r>
              <a:rPr lang="en-US" sz="3600" dirty="0"/>
              <a:t> </a:t>
            </a:r>
            <a:r>
              <a:rPr lang="en-US" dirty="0">
                <a:ln>
                  <a:solidFill>
                    <a:srgbClr val="2A716F"/>
                  </a:solidFill>
                </a:ln>
              </a:rPr>
              <a:t>compliance with environmental laws for a three year history</a:t>
            </a:r>
          </a:p>
          <a:p>
            <a:r>
              <a:rPr lang="en-US" dirty="0">
                <a:ln>
                  <a:solidFill>
                    <a:srgbClr val="2A716F"/>
                  </a:solidFill>
                </a:ln>
              </a:rPr>
              <a:t>Electronic application required</a:t>
            </a:r>
          </a:p>
          <a:p>
            <a:pPr lvl="1"/>
            <a:r>
              <a:rPr lang="en-US" dirty="0">
                <a:ln>
                  <a:solidFill>
                    <a:srgbClr val="2A716F"/>
                  </a:solidFill>
                </a:ln>
              </a:rPr>
              <a:t>Going above and beyond the requirements of environmental laws</a:t>
            </a:r>
          </a:p>
          <a:p>
            <a:pPr lvl="1"/>
            <a:r>
              <a:rPr lang="en-US" dirty="0">
                <a:ln>
                  <a:solidFill>
                    <a:srgbClr val="2A716F"/>
                  </a:solidFill>
                </a:ln>
              </a:rPr>
              <a:t>Pollution prevention and improving its environmental performance</a:t>
            </a:r>
          </a:p>
          <a:p>
            <a:pPr lvl="1"/>
            <a:r>
              <a:rPr lang="en-US" dirty="0">
                <a:ln>
                  <a:solidFill>
                    <a:srgbClr val="2A716F"/>
                  </a:solidFill>
                </a:ln>
              </a:rPr>
              <a:t>Annual Report documenting progress on commitment(s)</a:t>
            </a:r>
          </a:p>
          <a:p>
            <a:pPr lvl="1"/>
            <a:r>
              <a:rPr lang="en-US" dirty="0">
                <a:ln>
                  <a:solidFill>
                    <a:srgbClr val="2A716F"/>
                  </a:solidFill>
                </a:ln>
              </a:rPr>
              <a:t>Membership good for three-years</a:t>
            </a:r>
          </a:p>
        </p:txBody>
      </p:sp>
    </p:spTree>
    <p:extLst>
      <p:ext uri="{BB962C8B-B14F-4D97-AF65-F5344CB8AC3E}">
        <p14:creationId xmlns:p14="http://schemas.microsoft.com/office/powerpoint/2010/main" val="31335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274638"/>
            <a:ext cx="9143999" cy="487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act" charset="0"/>
              </a:rPr>
              <a:t>Potential Benefits and Incentives</a:t>
            </a:r>
            <a:b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act" charset="0"/>
              </a:rPr>
            </a:b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Impac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012924"/>
            <a:ext cx="7963452" cy="518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133600"/>
            <a:ext cx="6324600" cy="230832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14400" indent="-571500">
              <a:buFont typeface="Wingdings" panose="05000000000000000000" pitchFamily="2" charset="2"/>
              <a:buChar char="Ø"/>
            </a:pPr>
            <a:r>
              <a:rPr lang="en-US" sz="3600" dirty="0"/>
              <a:t>Inspection Pre-Notifications</a:t>
            </a:r>
          </a:p>
          <a:p>
            <a:pPr marL="914400" indent="-571500">
              <a:buFont typeface="Wingdings" panose="05000000000000000000" pitchFamily="2" charset="2"/>
              <a:buChar char="Ø"/>
            </a:pPr>
            <a:r>
              <a:rPr lang="en-US" sz="3600" dirty="0"/>
              <a:t>Recognition</a:t>
            </a:r>
          </a:p>
          <a:p>
            <a:pPr marL="914400" indent="-571500">
              <a:buFont typeface="Wingdings" panose="05000000000000000000" pitchFamily="2" charset="2"/>
              <a:buChar char="Ø"/>
            </a:pPr>
            <a:r>
              <a:rPr lang="en-US" sz="3600" dirty="0"/>
              <a:t>Opportunity to Negotiate Permit Flexibility</a:t>
            </a:r>
          </a:p>
        </p:txBody>
      </p:sp>
    </p:spTree>
    <p:extLst>
      <p:ext uri="{BB962C8B-B14F-4D97-AF65-F5344CB8AC3E}">
        <p14:creationId xmlns:p14="http://schemas.microsoft.com/office/powerpoint/2010/main" val="99363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378993" y="76200"/>
            <a:ext cx="9143999" cy="487362"/>
          </a:xfrm>
        </p:spPr>
        <p:txBody>
          <a:bodyPr/>
          <a:lstStyle/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act" charset="0"/>
                <a:ea typeface="Impact" charset="0"/>
                <a:cs typeface="Impact" charset="0"/>
              </a:rPr>
              <a:t>VESP is a Voluntary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3689"/>
            <a:ext cx="3278607" cy="4036422"/>
          </a:xfrm>
          <a:prstGeom prst="rect">
            <a:avLst/>
          </a:prstGeom>
          <a:ln>
            <a:noFill/>
          </a:ln>
          <a:effectLst>
            <a:outerShdw blurRad="114300" dist="50800" dir="5400000" algn="ctr" rotWithShape="0">
              <a:schemeClr val="tx1"/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4038600" y="1635127"/>
            <a:ext cx="4038600" cy="415498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rgbClr val="2A716F"/>
                  </a:solidFill>
                </a:ln>
              </a:rPr>
              <a:t>VESP</a:t>
            </a:r>
          </a:p>
          <a:p>
            <a:pPr algn="ctr"/>
            <a:r>
              <a:rPr lang="en-US" sz="4800" dirty="0">
                <a:ln>
                  <a:solidFill>
                    <a:srgbClr val="2A716F"/>
                  </a:solidFill>
                </a:ln>
              </a:rPr>
              <a:t>IS</a:t>
            </a:r>
          </a:p>
          <a:p>
            <a:pPr algn="ctr"/>
            <a:r>
              <a:rPr lang="en-US" sz="4800" dirty="0">
                <a:ln>
                  <a:solidFill>
                    <a:srgbClr val="2A716F"/>
                  </a:solidFill>
                </a:ln>
              </a:rPr>
              <a:t>NOT </a:t>
            </a:r>
          </a:p>
          <a:p>
            <a:pPr algn="ctr"/>
            <a:r>
              <a:rPr lang="en-US" sz="4800" dirty="0">
                <a:ln>
                  <a:solidFill>
                    <a:srgbClr val="2A716F"/>
                  </a:solidFill>
                </a:ln>
              </a:rPr>
              <a:t>A</a:t>
            </a:r>
          </a:p>
          <a:p>
            <a:pPr algn="ctr"/>
            <a:r>
              <a:rPr lang="en-US" sz="4800" dirty="0">
                <a:ln>
                  <a:solidFill>
                    <a:srgbClr val="2A716F"/>
                  </a:solidFill>
                </a:ln>
              </a:rPr>
              <a:t>LICENSE</a:t>
            </a:r>
          </a:p>
        </p:txBody>
      </p:sp>
    </p:spTree>
    <p:extLst>
      <p:ext uri="{BB962C8B-B14F-4D97-AF65-F5344CB8AC3E}">
        <p14:creationId xmlns:p14="http://schemas.microsoft.com/office/powerpoint/2010/main" val="8678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" y="76200"/>
            <a:ext cx="9143999" cy="487362"/>
          </a:xfrm>
        </p:spPr>
        <p:txBody>
          <a:bodyPr/>
          <a:lstStyle/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act" charset="0"/>
                <a:ea typeface="Impact" charset="0"/>
                <a:cs typeface="Impact" charset="0"/>
              </a:rPr>
              <a:t>Contact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222" y="838200"/>
            <a:ext cx="8953622" cy="606319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algn="ctr"/>
            <a:r>
              <a:rPr lang="en-US" sz="4000" dirty="0"/>
              <a:t>Len Drago</a:t>
            </a:r>
          </a:p>
          <a:p>
            <a:pPr marL="342900" algn="ctr"/>
            <a:r>
              <a:rPr lang="en-US" sz="3200" dirty="0"/>
              <a:t>Ombudsman &amp; Tribal Liaison</a:t>
            </a:r>
          </a:p>
          <a:p>
            <a:pPr marL="342900" algn="ctr"/>
            <a:endParaRPr lang="en-US" sz="2400" dirty="0"/>
          </a:p>
          <a:p>
            <a:pPr marL="342900" algn="ctr"/>
            <a:r>
              <a:rPr lang="en-US" sz="2800" dirty="0"/>
              <a:t>Arizona Department of Environmental Quality</a:t>
            </a:r>
          </a:p>
          <a:p>
            <a:pPr marL="342900" algn="ctr"/>
            <a:r>
              <a:rPr lang="en-US" sz="2800" dirty="0"/>
              <a:t>1110 West Washington Street</a:t>
            </a:r>
          </a:p>
          <a:p>
            <a:pPr marL="342900" algn="ctr"/>
            <a:r>
              <a:rPr lang="en-US" sz="2800" dirty="0"/>
              <a:t>Phoenix, AZ. 85007</a:t>
            </a:r>
          </a:p>
          <a:p>
            <a:pPr marL="342900" algn="ctr"/>
            <a:r>
              <a:rPr lang="en-US" sz="2800" dirty="0"/>
              <a:t>602-771-2288</a:t>
            </a:r>
          </a:p>
          <a:p>
            <a:pPr algn="ctr"/>
            <a:endParaRPr lang="en-US" sz="2800" b="1" dirty="0">
              <a:ln>
                <a:solidFill>
                  <a:srgbClr val="2A716F"/>
                </a:solidFill>
              </a:ln>
              <a:solidFill>
                <a:srgbClr val="FF0000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hlinkClick r:id="rId3"/>
            </a:endParaRPr>
          </a:p>
          <a:p>
            <a:pPr algn="ctr"/>
            <a:r>
              <a:rPr lang="en-US" sz="2400" dirty="0">
                <a:ln>
                  <a:solidFill>
                    <a:srgbClr val="2A716F"/>
                  </a:solidFill>
                </a:ln>
                <a:solidFill>
                  <a:srgbClr val="FF0000"/>
                </a:solidFill>
                <a:hlinkClick r:id="rId3"/>
              </a:rPr>
              <a:t>drago.len@azdeq.gov</a:t>
            </a:r>
            <a:endParaRPr lang="en-US" sz="2400" dirty="0">
              <a:ln>
                <a:solidFill>
                  <a:srgbClr val="2A716F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ln>
                  <a:solidFill>
                    <a:srgbClr val="2A716F"/>
                  </a:solidFill>
                </a:ln>
                <a:solidFill>
                  <a:srgbClr val="D2C0AC"/>
                </a:solidFill>
                <a:hlinkClick r:id="rId4"/>
              </a:rPr>
              <a:t>www.azdeq.gov</a:t>
            </a:r>
            <a:endParaRPr lang="en-US" sz="2400" dirty="0">
              <a:ln>
                <a:solidFill>
                  <a:srgbClr val="2A716F"/>
                </a:solidFill>
              </a:ln>
              <a:solidFill>
                <a:srgbClr val="D2C0AC"/>
              </a:solidFill>
            </a:endParaRPr>
          </a:p>
          <a:p>
            <a:pPr algn="ctr"/>
            <a:endParaRPr lang="en-US" sz="2000" dirty="0">
              <a:ln>
                <a:solidFill>
                  <a:srgbClr val="2A716F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ln>
                  <a:solidFill>
                    <a:srgbClr val="2A716F"/>
                  </a:solidFill>
                </a:ln>
              </a:rPr>
              <a:t>VESP Webpage</a:t>
            </a:r>
          </a:p>
          <a:p>
            <a:pPr algn="ctr"/>
            <a:r>
              <a:rPr lang="en-US" sz="2400" dirty="0">
                <a:ln>
                  <a:solidFill>
                    <a:srgbClr val="2A716F"/>
                  </a:solidFill>
                </a:ln>
                <a:solidFill>
                  <a:schemeClr val="bg1"/>
                </a:solidFill>
                <a:hlinkClick r:id="rId5"/>
              </a:rPr>
              <a:t>www.azdeq.gov/other/VESP</a:t>
            </a:r>
            <a:endParaRPr lang="en-US" sz="4000" dirty="0">
              <a:ln>
                <a:solidFill>
                  <a:srgbClr val="2A716F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en-US" sz="2400" b="1" dirty="0">
              <a:ln>
                <a:solidFill>
                  <a:srgbClr val="2A716F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5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DEQ Template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4512</TotalTime>
  <Words>310</Words>
  <Application>Microsoft Office PowerPoint</Application>
  <PresentationFormat>On-screen Show (4:3)</PresentationFormat>
  <Paragraphs>79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Wingdings</vt:lpstr>
      <vt:lpstr>ADEQ Template04</vt:lpstr>
      <vt:lpstr>PowerPoint Presentation</vt:lpstr>
      <vt:lpstr>PowerPoint Presentation</vt:lpstr>
      <vt:lpstr>PowerPoint Presentation</vt:lpstr>
      <vt:lpstr>Copper and Bronze Requirements</vt:lpstr>
      <vt:lpstr>Advancement Requirements</vt:lpstr>
      <vt:lpstr>Minimum Requirements - Silver, Gold, and Platinum</vt:lpstr>
      <vt:lpstr>Potential Benefits and Incentives </vt:lpstr>
      <vt:lpstr>VESP is a Voluntary Program</vt:lpstr>
      <vt:lpstr>Contact Information</vt:lpstr>
    </vt:vector>
  </TitlesOfParts>
  <Company>Arizona Department of Environmental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Talladen</dc:creator>
  <cp:lastModifiedBy>Leonard Drago</cp:lastModifiedBy>
  <cp:revision>70</cp:revision>
  <dcterms:created xsi:type="dcterms:W3CDTF">2014-06-03T16:59:02Z</dcterms:created>
  <dcterms:modified xsi:type="dcterms:W3CDTF">2023-05-16T21:26:38Z</dcterms:modified>
</cp:coreProperties>
</file>